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8" r:id="rId1"/>
  </p:sldMasterIdLst>
  <p:notesMasterIdLst>
    <p:notesMasterId r:id="rId3"/>
  </p:notesMasterIdLst>
  <p:handoutMasterIdLst>
    <p:handoutMasterId r:id="rId4"/>
  </p:handoutMasterIdLst>
  <p:sldIdLst>
    <p:sldId id="2763" r:id="rId2"/>
  </p:sldIdLst>
  <p:sldSz cx="9144000" cy="6858000" type="screen4x3"/>
  <p:notesSz cx="6858000" cy="9144000"/>
  <p:custDataLst>
    <p:tags r:id="rId5"/>
  </p:custDataLst>
  <p:defaultTextStyle>
    <a:defPPr>
      <a:defRPr lang="en-US"/>
    </a:defPPr>
    <a:lvl1pPr algn="l" rtl="0" eaLnBrk="0" fontAlgn="base" hangingPunct="0">
      <a:spcBef>
        <a:spcPct val="0"/>
      </a:spcBef>
      <a:spcAft>
        <a:spcPct val="0"/>
      </a:spcAft>
      <a:defRPr sz="2400"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Narrow" pitchFamily="34" charset="0"/>
        <a:ea typeface="+mn-ea"/>
        <a:cs typeface="+mn-cs"/>
      </a:defRPr>
    </a:lvl5pPr>
    <a:lvl6pPr marL="2286000" algn="l" defTabSz="914400" rtl="0" eaLnBrk="1" latinLnBrk="0" hangingPunct="1">
      <a:defRPr sz="2400" kern="1200">
        <a:solidFill>
          <a:schemeClr val="tx1"/>
        </a:solidFill>
        <a:latin typeface="Arial Narrow" pitchFamily="34" charset="0"/>
        <a:ea typeface="+mn-ea"/>
        <a:cs typeface="+mn-cs"/>
      </a:defRPr>
    </a:lvl6pPr>
    <a:lvl7pPr marL="2743200" algn="l" defTabSz="914400" rtl="0" eaLnBrk="1" latinLnBrk="0" hangingPunct="1">
      <a:defRPr sz="2400" kern="1200">
        <a:solidFill>
          <a:schemeClr val="tx1"/>
        </a:solidFill>
        <a:latin typeface="Arial Narrow" pitchFamily="34" charset="0"/>
        <a:ea typeface="+mn-ea"/>
        <a:cs typeface="+mn-cs"/>
      </a:defRPr>
    </a:lvl7pPr>
    <a:lvl8pPr marL="3200400" algn="l" defTabSz="914400" rtl="0" eaLnBrk="1" latinLnBrk="0" hangingPunct="1">
      <a:defRPr sz="2400" kern="1200">
        <a:solidFill>
          <a:schemeClr val="tx1"/>
        </a:solidFill>
        <a:latin typeface="Arial Narrow" pitchFamily="34" charset="0"/>
        <a:ea typeface="+mn-ea"/>
        <a:cs typeface="+mn-cs"/>
      </a:defRPr>
    </a:lvl8pPr>
    <a:lvl9pPr marL="3657600" algn="l" defTabSz="914400" rtl="0" eaLnBrk="1" latinLnBrk="0" hangingPunct="1">
      <a:defRPr sz="2400" kern="1200">
        <a:solidFill>
          <a:schemeClr val="tx1"/>
        </a:solidFill>
        <a:latin typeface="Arial Narrow"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Rodgers" initials="" lastIdx="12" clrIdx="0"/>
  <p:cmAuthor id="1" name="Julie Terberg"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32AC4F"/>
    <a:srgbClr val="309FAE"/>
    <a:srgbClr val="304A78"/>
    <a:srgbClr val="2E9E49"/>
    <a:srgbClr val="30B39A"/>
    <a:srgbClr val="5B49B7"/>
    <a:srgbClr val="5E4CB8"/>
    <a:srgbClr val="3856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15" autoAdjust="0"/>
    <p:restoredTop sz="67033" autoAdjust="0"/>
  </p:normalViewPr>
  <p:slideViewPr>
    <p:cSldViewPr>
      <p:cViewPr>
        <p:scale>
          <a:sx n="100" d="100"/>
          <a:sy n="100" d="100"/>
        </p:scale>
        <p:origin x="-274" y="230"/>
      </p:cViewPr>
      <p:guideLst>
        <p:guide orient="horz" pos="1968"/>
        <p:guide orient="horz" pos="3168"/>
        <p:guide orient="horz" pos="2448"/>
        <p:guide pos="2880"/>
      </p:guideLst>
    </p:cSldViewPr>
  </p:slideViewPr>
  <p:notesTextViewPr>
    <p:cViewPr>
      <p:scale>
        <a:sx n="100" d="100"/>
        <a:sy n="100" d="100"/>
      </p:scale>
      <p:origin x="0" y="0"/>
    </p:cViewPr>
  </p:notesTextViewPr>
  <p:sorterViewPr>
    <p:cViewPr>
      <p:scale>
        <a:sx n="75" d="100"/>
        <a:sy n="75" d="100"/>
      </p:scale>
      <p:origin x="0" y="0"/>
    </p:cViewPr>
  </p:sorterViewPr>
  <p:notesViewPr>
    <p:cSldViewPr>
      <p:cViewPr varScale="1">
        <p:scale>
          <a:sx n="97" d="100"/>
          <a:sy n="97" d="100"/>
        </p:scale>
        <p:origin x="-265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24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CCFF33"/>
                </a:solidFill>
              </a:defRPr>
            </a:lvl1pPr>
          </a:lstStyle>
          <a:p>
            <a:endParaRPr lang="en-US"/>
          </a:p>
        </p:txBody>
      </p:sp>
      <p:sp>
        <p:nvSpPr>
          <p:cNvPr id="10024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CCFF33"/>
                </a:solidFill>
              </a:defRPr>
            </a:lvl1pPr>
          </a:lstStyle>
          <a:p>
            <a:endParaRPr lang="en-US"/>
          </a:p>
        </p:txBody>
      </p:sp>
      <p:sp>
        <p:nvSpPr>
          <p:cNvPr id="100250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rgbClr val="CCFF33"/>
                </a:solidFill>
              </a:defRPr>
            </a:lvl1pPr>
          </a:lstStyle>
          <a:p>
            <a:endParaRPr lang="en-US"/>
          </a:p>
        </p:txBody>
      </p:sp>
      <p:sp>
        <p:nvSpPr>
          <p:cNvPr id="100250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CCFF33"/>
                </a:solidFill>
              </a:defRPr>
            </a:lvl1pPr>
          </a:lstStyle>
          <a:p>
            <a:fld id="{53232C91-8216-4DB9-A686-2DF6BFD899C6}" type="slidenum">
              <a:rPr lang="en-US"/>
              <a:pPr/>
              <a:t>‹#›</a:t>
            </a:fld>
            <a:endParaRPr lang="en-US"/>
          </a:p>
        </p:txBody>
      </p:sp>
    </p:spTree>
    <p:extLst>
      <p:ext uri="{BB962C8B-B14F-4D97-AF65-F5344CB8AC3E}">
        <p14:creationId xmlns:p14="http://schemas.microsoft.com/office/powerpoint/2010/main" val="1712378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CCFF33"/>
                </a:solidFill>
              </a:defRPr>
            </a:lvl1pPr>
          </a:lstStyle>
          <a:p>
            <a:endParaRPr lang="en-US"/>
          </a:p>
        </p:txBody>
      </p:sp>
      <p:sp>
        <p:nvSpPr>
          <p:cNvPr id="808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CCFF33"/>
                </a:solidFill>
              </a:defRPr>
            </a:lvl1pPr>
          </a:lstStyle>
          <a:p>
            <a:endParaRPr lang="en-US"/>
          </a:p>
        </p:txBody>
      </p:sp>
      <p:sp>
        <p:nvSpPr>
          <p:cNvPr id="809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09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09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rgbClr val="CCFF33"/>
                </a:solidFill>
              </a:defRPr>
            </a:lvl1pPr>
          </a:lstStyle>
          <a:p>
            <a:endParaRPr lang="en-US"/>
          </a:p>
        </p:txBody>
      </p:sp>
      <p:sp>
        <p:nvSpPr>
          <p:cNvPr id="809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CCFF33"/>
                </a:solidFill>
              </a:defRPr>
            </a:lvl1pPr>
          </a:lstStyle>
          <a:p>
            <a:fld id="{8CF205D2-0016-4D69-A383-D3E8975664DA}" type="slidenum">
              <a:rPr lang="en-US"/>
              <a:pPr/>
              <a:t>‹#›</a:t>
            </a:fld>
            <a:endParaRPr lang="en-US"/>
          </a:p>
        </p:txBody>
      </p:sp>
    </p:spTree>
    <p:extLst>
      <p:ext uri="{BB962C8B-B14F-4D97-AF65-F5344CB8AC3E}">
        <p14:creationId xmlns:p14="http://schemas.microsoft.com/office/powerpoint/2010/main" val="7063454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Narrow"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Narrow"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Narrow"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Narrow"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AD60B4A1-542E-4B49-A88D-EEFCC72D3051}" type="slidenum">
              <a:rPr lang="en-US" smtClean="0"/>
              <a:pPr/>
              <a:t>1</a:t>
            </a:fld>
            <a:endParaRPr lang="en-US" smtClean="0"/>
          </a:p>
        </p:txBody>
      </p:sp>
      <p:sp>
        <p:nvSpPr>
          <p:cNvPr id="118787" name="Rectangle 2"/>
          <p:cNvSpPr>
            <a:spLocks noGrp="1" noRot="1" noChangeAspect="1" noChangeArrowheads="1" noTextEdit="1"/>
          </p:cNvSpPr>
          <p:nvPr>
            <p:ph type="sldImg"/>
          </p:nvPr>
        </p:nvSpPr>
        <p:spPr>
          <a:xfrm>
            <a:off x="1154113" y="693738"/>
            <a:ext cx="4552950" cy="3414712"/>
          </a:xfrm>
          <a:ln w="12700" cap="flat">
            <a:solidFill>
              <a:schemeClr val="tx1"/>
            </a:solidFill>
          </a:ln>
        </p:spPr>
      </p:sp>
      <p:sp>
        <p:nvSpPr>
          <p:cNvPr id="118788" name="Rectangle 3"/>
          <p:cNvSpPr>
            <a:spLocks noGrp="1" noChangeArrowheads="1"/>
          </p:cNvSpPr>
          <p:nvPr>
            <p:ph type="body" idx="1"/>
          </p:nvPr>
        </p:nvSpPr>
        <p:spPr>
          <a:xfrm>
            <a:off x="914400" y="4341813"/>
            <a:ext cx="5029200" cy="4114800"/>
          </a:xfrm>
          <a:noFill/>
          <a:ln/>
        </p:spPr>
        <p:txBody>
          <a:bodyPr lIns="92075" tIns="46038" rIns="92075" bIns="46038"/>
          <a:lstStyle/>
          <a:p>
            <a:r>
              <a:rPr lang="en-US" smtClean="0"/>
              <a:t>Here  is a depiction of organization politics  in terms of </a:t>
            </a:r>
            <a:r>
              <a:rPr lang="en-US" b="1" u="sng" smtClean="0"/>
              <a:t>interests.  </a:t>
            </a:r>
            <a:r>
              <a:rPr lang="en-US" sz="1400" b="1" smtClean="0"/>
              <a:t>Organization politics </a:t>
            </a:r>
            <a:r>
              <a:rPr lang="en-US" sz="1400" b="1" u="sng" smtClean="0"/>
              <a:t>can  be negative</a:t>
            </a:r>
            <a:r>
              <a:rPr lang="en-US" sz="1400" b="1" smtClean="0"/>
              <a:t> or it </a:t>
            </a:r>
            <a:r>
              <a:rPr lang="en-US" sz="1400" b="1" u="sng" smtClean="0"/>
              <a:t>can be positive</a:t>
            </a:r>
            <a:r>
              <a:rPr lang="en-US" sz="1400" b="1" smtClean="0"/>
              <a:t> depending on how people operate.</a:t>
            </a:r>
            <a:r>
              <a:rPr lang="en-US" smtClean="0"/>
              <a:t> We have all seen the  negative side. Sometimes that negative side can become so prevalent that it obscures the positive side when individual and organizational interests are aligned. However , positive politics doesn’t always happen by itself even though that  is the original intent in the design of the organization .</a:t>
            </a:r>
          </a:p>
          <a:p>
            <a:r>
              <a:rPr lang="en-US" smtClean="0"/>
              <a:t>As in the quote ‘all it takes for evil to conquer is for good men to stand by and do nothing.’  Especially in times of change when people may be losing sight of what the organizational interests are, </a:t>
            </a:r>
            <a:r>
              <a:rPr lang="en-US" sz="1400" b="1" smtClean="0"/>
              <a:t>real leadership is needed from everyone to prevent dysfunctional politics from taking over. </a:t>
            </a:r>
          </a:p>
          <a:p>
            <a:endParaRPr lang="en-US" sz="1400" b="1" smtClean="0"/>
          </a:p>
          <a:p>
            <a:r>
              <a:rPr lang="en-US" smtClean="0"/>
              <a:t>The bottom two quadrants generally don’t contain many people for long because of burnout or flameout. </a:t>
            </a:r>
          </a:p>
          <a:p>
            <a:r>
              <a:rPr lang="en-US" smtClean="0"/>
              <a:t>For further discussion see the Pol. Savvy book on page 41</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292162" name="Rectangle 2"/>
          <p:cNvSpPr>
            <a:spLocks noGrp="1" noChangeArrowheads="1"/>
          </p:cNvSpPr>
          <p:nvPr>
            <p:ph type="ctrTitle"/>
          </p:nvPr>
        </p:nvSpPr>
        <p:spPr>
          <a:xfrm>
            <a:off x="1905000" y="685800"/>
            <a:ext cx="5867400" cy="1470025"/>
          </a:xfrm>
        </p:spPr>
        <p:txBody>
          <a:bodyPr/>
          <a:lstStyle>
            <a:lvl1pPr>
              <a:defRPr sz="4000"/>
            </a:lvl1pPr>
          </a:lstStyle>
          <a:p>
            <a:r>
              <a:rPr lang="en-US"/>
              <a:t>Click to edit Master title style</a:t>
            </a:r>
          </a:p>
        </p:txBody>
      </p:sp>
      <p:sp>
        <p:nvSpPr>
          <p:cNvPr id="3292163" name="Rectangle 3"/>
          <p:cNvSpPr>
            <a:spLocks noGrp="1" noChangeArrowheads="1"/>
          </p:cNvSpPr>
          <p:nvPr>
            <p:ph type="subTitle" idx="1"/>
          </p:nvPr>
        </p:nvSpPr>
        <p:spPr>
          <a:xfrm>
            <a:off x="1905000" y="2667000"/>
            <a:ext cx="5867400" cy="533400"/>
          </a:xfrm>
        </p:spPr>
        <p:txBody>
          <a:bodyPr/>
          <a:lstStyle>
            <a:lvl1pPr marL="0" indent="0">
              <a:spcBef>
                <a:spcPct val="10000"/>
              </a:spcBef>
              <a:buFontTx/>
              <a:buNone/>
              <a:defRPr sz="2800"/>
            </a:lvl1pPr>
          </a:lstStyle>
          <a:p>
            <a:r>
              <a:rPr lang="en-US"/>
              <a:t>Click to edit Master subtitle style</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7800" y="1981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981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291138" name="Rectangle 2"/>
          <p:cNvSpPr>
            <a:spLocks noGrp="1" noChangeArrowheads="1"/>
          </p:cNvSpPr>
          <p:nvPr>
            <p:ph type="title"/>
          </p:nvPr>
        </p:nvSpPr>
        <p:spPr bwMode="auto">
          <a:xfrm>
            <a:off x="1295400" y="152400"/>
            <a:ext cx="7391400" cy="91440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3291139" name="Rectangle 3"/>
          <p:cNvSpPr>
            <a:spLocks noGrp="1" noChangeArrowheads="1"/>
          </p:cNvSpPr>
          <p:nvPr>
            <p:ph type="body" idx="1"/>
          </p:nvPr>
        </p:nvSpPr>
        <p:spPr bwMode="auto">
          <a:xfrm>
            <a:off x="1447800" y="1981200"/>
            <a:ext cx="6400800" cy="4495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transition>
    <p:fade/>
  </p:transition>
  <p:txStyles>
    <p:titleStyle>
      <a:lvl1pPr algn="l" rtl="0" fontAlgn="base">
        <a:lnSpc>
          <a:spcPct val="90000"/>
        </a:lnSpc>
        <a:spcBef>
          <a:spcPct val="0"/>
        </a:spcBef>
        <a:spcAft>
          <a:spcPct val="0"/>
        </a:spcAft>
        <a:defRPr sz="3800">
          <a:solidFill>
            <a:srgbClr val="000000"/>
          </a:solidFill>
          <a:latin typeface="+mj-lt"/>
          <a:ea typeface="+mj-ea"/>
          <a:cs typeface="+mj-cs"/>
        </a:defRPr>
      </a:lvl1pPr>
      <a:lvl2pPr algn="l" rtl="0" fontAlgn="base">
        <a:lnSpc>
          <a:spcPct val="90000"/>
        </a:lnSpc>
        <a:spcBef>
          <a:spcPct val="0"/>
        </a:spcBef>
        <a:spcAft>
          <a:spcPct val="0"/>
        </a:spcAft>
        <a:defRPr sz="3800">
          <a:solidFill>
            <a:schemeClr val="tx2"/>
          </a:solidFill>
          <a:latin typeface="Impact" pitchFamily="34" charset="0"/>
        </a:defRPr>
      </a:lvl2pPr>
      <a:lvl3pPr algn="l" rtl="0" fontAlgn="base">
        <a:lnSpc>
          <a:spcPct val="90000"/>
        </a:lnSpc>
        <a:spcBef>
          <a:spcPct val="0"/>
        </a:spcBef>
        <a:spcAft>
          <a:spcPct val="0"/>
        </a:spcAft>
        <a:defRPr sz="3800">
          <a:solidFill>
            <a:schemeClr val="tx2"/>
          </a:solidFill>
          <a:latin typeface="Impact" pitchFamily="34" charset="0"/>
        </a:defRPr>
      </a:lvl3pPr>
      <a:lvl4pPr algn="l" rtl="0" fontAlgn="base">
        <a:lnSpc>
          <a:spcPct val="90000"/>
        </a:lnSpc>
        <a:spcBef>
          <a:spcPct val="0"/>
        </a:spcBef>
        <a:spcAft>
          <a:spcPct val="0"/>
        </a:spcAft>
        <a:defRPr sz="3800">
          <a:solidFill>
            <a:schemeClr val="tx2"/>
          </a:solidFill>
          <a:latin typeface="Impact" pitchFamily="34" charset="0"/>
        </a:defRPr>
      </a:lvl4pPr>
      <a:lvl5pPr algn="l" rtl="0" fontAlgn="base">
        <a:lnSpc>
          <a:spcPct val="90000"/>
        </a:lnSpc>
        <a:spcBef>
          <a:spcPct val="0"/>
        </a:spcBef>
        <a:spcAft>
          <a:spcPct val="0"/>
        </a:spcAft>
        <a:defRPr sz="3800">
          <a:solidFill>
            <a:schemeClr val="tx2"/>
          </a:solidFill>
          <a:latin typeface="Impact" pitchFamily="34" charset="0"/>
        </a:defRPr>
      </a:lvl5pPr>
      <a:lvl6pPr marL="457200" algn="l" rtl="0" fontAlgn="base">
        <a:lnSpc>
          <a:spcPct val="90000"/>
        </a:lnSpc>
        <a:spcBef>
          <a:spcPct val="0"/>
        </a:spcBef>
        <a:spcAft>
          <a:spcPct val="0"/>
        </a:spcAft>
        <a:defRPr sz="3800">
          <a:solidFill>
            <a:schemeClr val="tx2"/>
          </a:solidFill>
          <a:latin typeface="Impact" pitchFamily="34" charset="0"/>
        </a:defRPr>
      </a:lvl6pPr>
      <a:lvl7pPr marL="914400" algn="l" rtl="0" fontAlgn="base">
        <a:lnSpc>
          <a:spcPct val="90000"/>
        </a:lnSpc>
        <a:spcBef>
          <a:spcPct val="0"/>
        </a:spcBef>
        <a:spcAft>
          <a:spcPct val="0"/>
        </a:spcAft>
        <a:defRPr sz="3800">
          <a:solidFill>
            <a:schemeClr val="tx2"/>
          </a:solidFill>
          <a:latin typeface="Impact" pitchFamily="34" charset="0"/>
        </a:defRPr>
      </a:lvl7pPr>
      <a:lvl8pPr marL="1371600" algn="l" rtl="0" fontAlgn="base">
        <a:lnSpc>
          <a:spcPct val="90000"/>
        </a:lnSpc>
        <a:spcBef>
          <a:spcPct val="0"/>
        </a:spcBef>
        <a:spcAft>
          <a:spcPct val="0"/>
        </a:spcAft>
        <a:defRPr sz="3800">
          <a:solidFill>
            <a:schemeClr val="tx2"/>
          </a:solidFill>
          <a:latin typeface="Impact" pitchFamily="34" charset="0"/>
        </a:defRPr>
      </a:lvl8pPr>
      <a:lvl9pPr marL="1828800" algn="l" rtl="0" fontAlgn="base">
        <a:lnSpc>
          <a:spcPct val="90000"/>
        </a:lnSpc>
        <a:spcBef>
          <a:spcPct val="0"/>
        </a:spcBef>
        <a:spcAft>
          <a:spcPct val="0"/>
        </a:spcAft>
        <a:defRPr sz="3800">
          <a:solidFill>
            <a:schemeClr val="tx2"/>
          </a:solidFill>
          <a:latin typeface="Impact" pitchFamily="34" charset="0"/>
        </a:defRPr>
      </a:lvl9pPr>
    </p:titleStyle>
    <p:bodyStyle>
      <a:lvl1pPr marL="231775" indent="-231775" algn="l" rtl="0" fontAlgn="base">
        <a:lnSpc>
          <a:spcPct val="90000"/>
        </a:lnSpc>
        <a:spcBef>
          <a:spcPct val="45000"/>
        </a:spcBef>
        <a:spcAft>
          <a:spcPct val="0"/>
        </a:spcAft>
        <a:buClr>
          <a:srgbClr val="000000"/>
        </a:buClr>
        <a:buSzPct val="120000"/>
        <a:buChar char="•"/>
        <a:defRPr sz="3200">
          <a:solidFill>
            <a:srgbClr val="000000"/>
          </a:solidFill>
          <a:latin typeface="+mn-lt"/>
          <a:ea typeface="+mn-ea"/>
          <a:cs typeface="+mn-cs"/>
        </a:defRPr>
      </a:lvl1pPr>
      <a:lvl2pPr marL="742950" indent="-285750" algn="l" rtl="0" fontAlgn="base">
        <a:lnSpc>
          <a:spcPct val="90000"/>
        </a:lnSpc>
        <a:spcBef>
          <a:spcPct val="45000"/>
        </a:spcBef>
        <a:spcAft>
          <a:spcPct val="0"/>
        </a:spcAft>
        <a:buChar char="–"/>
        <a:defRPr sz="2800">
          <a:solidFill>
            <a:srgbClr val="000000"/>
          </a:solidFill>
          <a:latin typeface="+mn-lt"/>
        </a:defRPr>
      </a:lvl2pPr>
      <a:lvl3pPr marL="1143000" indent="-228600" algn="l" rtl="0" fontAlgn="base">
        <a:lnSpc>
          <a:spcPct val="90000"/>
        </a:lnSpc>
        <a:spcBef>
          <a:spcPct val="45000"/>
        </a:spcBef>
        <a:spcAft>
          <a:spcPct val="0"/>
        </a:spcAft>
        <a:buClr>
          <a:srgbClr val="000000"/>
        </a:buClr>
        <a:buChar char="•"/>
        <a:defRPr sz="2400">
          <a:solidFill>
            <a:srgbClr val="000000"/>
          </a:solidFill>
          <a:latin typeface="+mn-lt"/>
        </a:defRPr>
      </a:lvl3pPr>
      <a:lvl4pPr marL="1600200" indent="-228600" algn="l" rtl="0" fontAlgn="base">
        <a:lnSpc>
          <a:spcPct val="90000"/>
        </a:lnSpc>
        <a:spcBef>
          <a:spcPct val="45000"/>
        </a:spcBef>
        <a:spcAft>
          <a:spcPct val="0"/>
        </a:spcAft>
        <a:buChar char="–"/>
        <a:defRPr sz="2000">
          <a:solidFill>
            <a:srgbClr val="000000"/>
          </a:solidFill>
          <a:latin typeface="+mn-lt"/>
        </a:defRPr>
      </a:lvl4pPr>
      <a:lvl5pPr marL="2057400" indent="-228600" algn="l" rtl="0" fontAlgn="base">
        <a:lnSpc>
          <a:spcPct val="90000"/>
        </a:lnSpc>
        <a:spcBef>
          <a:spcPct val="45000"/>
        </a:spcBef>
        <a:spcAft>
          <a:spcPct val="0"/>
        </a:spcAft>
        <a:buChar char="»"/>
        <a:defRPr sz="2000">
          <a:solidFill>
            <a:srgbClr val="000000"/>
          </a:solidFill>
          <a:latin typeface="+mn-lt"/>
        </a:defRPr>
      </a:lvl5pPr>
      <a:lvl6pPr marL="2514600" indent="-228600" algn="l" rtl="0" fontAlgn="base">
        <a:lnSpc>
          <a:spcPct val="90000"/>
        </a:lnSpc>
        <a:spcBef>
          <a:spcPct val="45000"/>
        </a:spcBef>
        <a:spcAft>
          <a:spcPct val="0"/>
        </a:spcAft>
        <a:buChar char="»"/>
        <a:defRPr sz="2000">
          <a:solidFill>
            <a:schemeClr val="tx1"/>
          </a:solidFill>
          <a:latin typeface="+mn-lt"/>
        </a:defRPr>
      </a:lvl6pPr>
      <a:lvl7pPr marL="2971800" indent="-228600" algn="l" rtl="0" fontAlgn="base">
        <a:lnSpc>
          <a:spcPct val="90000"/>
        </a:lnSpc>
        <a:spcBef>
          <a:spcPct val="45000"/>
        </a:spcBef>
        <a:spcAft>
          <a:spcPct val="0"/>
        </a:spcAft>
        <a:buChar char="»"/>
        <a:defRPr sz="2000">
          <a:solidFill>
            <a:schemeClr val="tx1"/>
          </a:solidFill>
          <a:latin typeface="+mn-lt"/>
        </a:defRPr>
      </a:lvl7pPr>
      <a:lvl8pPr marL="3429000" indent="-228600" algn="l" rtl="0" fontAlgn="base">
        <a:lnSpc>
          <a:spcPct val="90000"/>
        </a:lnSpc>
        <a:spcBef>
          <a:spcPct val="45000"/>
        </a:spcBef>
        <a:spcAft>
          <a:spcPct val="0"/>
        </a:spcAft>
        <a:buChar char="»"/>
        <a:defRPr sz="2000">
          <a:solidFill>
            <a:schemeClr val="tx1"/>
          </a:solidFill>
          <a:latin typeface="+mn-lt"/>
        </a:defRPr>
      </a:lvl8pPr>
      <a:lvl9pPr marL="3886200" indent="-228600" algn="l" rtl="0" fontAlgn="base">
        <a:lnSpc>
          <a:spcPct val="90000"/>
        </a:lnSpc>
        <a:spcBef>
          <a:spcPct val="45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val 25"/>
          <p:cNvSpPr/>
          <p:nvPr/>
        </p:nvSpPr>
        <p:spPr bwMode="auto">
          <a:xfrm>
            <a:off x="990600" y="1800225"/>
            <a:ext cx="7010400" cy="4495800"/>
          </a:xfrm>
          <a:prstGeom prst="ellipse">
            <a:avLst/>
          </a:prstGeom>
          <a:noFill/>
          <a:ln w="34925" cap="rnd" algn="ctr">
            <a:solidFill>
              <a:schemeClr val="bg2"/>
            </a:solidFill>
            <a:prstDash val="sysDot"/>
            <a:round/>
            <a:headEnd/>
            <a:tailEnd/>
          </a:ln>
          <a:effectLst/>
        </p:spPr>
        <p:txBody>
          <a:bodyPr wrap="none" anchor="ctr"/>
          <a:lstStyle/>
          <a:p>
            <a:pPr marL="0" marR="0" indent="0" defTabSz="914400" latinLnBrk="0">
              <a:lnSpc>
                <a:spcPct val="100000"/>
              </a:lnSpc>
              <a:buClrTx/>
              <a:buSzTx/>
              <a:buFontTx/>
              <a:buNone/>
              <a:tabLst/>
            </a:pPr>
            <a:endParaRPr lang="en-US" smtClean="0"/>
          </a:p>
        </p:txBody>
      </p:sp>
      <p:sp>
        <p:nvSpPr>
          <p:cNvPr id="45" name="Right Triangle 44"/>
          <p:cNvSpPr/>
          <p:nvPr/>
        </p:nvSpPr>
        <p:spPr bwMode="auto">
          <a:xfrm rot="10800000" flipH="1" flipV="1">
            <a:off x="1676401" y="2305322"/>
            <a:ext cx="5638800" cy="3762102"/>
          </a:xfrm>
          <a:prstGeom prst="rtTriangle">
            <a:avLst/>
          </a:prstGeom>
          <a:solidFill>
            <a:schemeClr val="bg1"/>
          </a:solidFill>
          <a:ln w="381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Narrow" pitchFamily="34" charset="0"/>
            </a:endParaRPr>
          </a:p>
        </p:txBody>
      </p:sp>
      <p:sp>
        <p:nvSpPr>
          <p:cNvPr id="44" name="Right Triangle 43"/>
          <p:cNvSpPr/>
          <p:nvPr/>
        </p:nvSpPr>
        <p:spPr bwMode="auto">
          <a:xfrm rot="10800000">
            <a:off x="1676401" y="2105025"/>
            <a:ext cx="5638800" cy="3762102"/>
          </a:xfrm>
          <a:prstGeom prst="rtTriangle">
            <a:avLst/>
          </a:prstGeom>
          <a:solidFill>
            <a:schemeClr val="bg1"/>
          </a:solidFill>
          <a:ln w="381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Narrow" pitchFamily="34" charset="0"/>
            </a:endParaRPr>
          </a:p>
        </p:txBody>
      </p:sp>
      <p:sp>
        <p:nvSpPr>
          <p:cNvPr id="59" name="Rectangle 58"/>
          <p:cNvSpPr>
            <a:spLocks noChangeArrowheads="1"/>
          </p:cNvSpPr>
          <p:nvPr/>
        </p:nvSpPr>
        <p:spPr bwMode="auto">
          <a:xfrm>
            <a:off x="2133601" y="2562225"/>
            <a:ext cx="5029200" cy="3352800"/>
          </a:xfrm>
          <a:prstGeom prst="rect">
            <a:avLst/>
          </a:prstGeom>
          <a:solidFill>
            <a:schemeClr val="bg1"/>
          </a:solidFill>
          <a:ln w="9525">
            <a:solidFill>
              <a:srgbClr val="000000"/>
            </a:solidFill>
            <a:miter lim="800000"/>
            <a:headEnd/>
            <a:tailEnd/>
          </a:ln>
          <a:effectLst/>
        </p:spPr>
        <p:txBody>
          <a:bodyPr wrap="none" anchor="ctr"/>
          <a:lstStyle/>
          <a:p>
            <a:endParaRPr lang="en-US"/>
          </a:p>
        </p:txBody>
      </p:sp>
      <p:sp>
        <p:nvSpPr>
          <p:cNvPr id="30723" name="Rectangle 25"/>
          <p:cNvSpPr>
            <a:spLocks noGrp="1" noChangeArrowheads="1"/>
          </p:cNvSpPr>
          <p:nvPr>
            <p:ph type="title"/>
          </p:nvPr>
        </p:nvSpPr>
        <p:spPr>
          <a:xfrm>
            <a:off x="533400" y="304800"/>
            <a:ext cx="7391400" cy="914400"/>
          </a:xfrm>
          <a:noFill/>
        </p:spPr>
        <p:txBody>
          <a:bodyPr/>
          <a:lstStyle/>
          <a:p>
            <a:r>
              <a:rPr lang="en-US" sz="2400" dirty="0" smtClean="0">
                <a:solidFill>
                  <a:srgbClr val="000000"/>
                </a:solidFill>
                <a:latin typeface="Arial Narrow"/>
              </a:rPr>
              <a:t>Rodgers Figure 1.1 </a:t>
            </a:r>
            <a:r>
              <a:rPr lang="en-US" sz="2400" smtClean="0">
                <a:solidFill>
                  <a:srgbClr val="000000"/>
                </a:solidFill>
                <a:latin typeface="Arial Narrow"/>
              </a:rPr>
              <a:t/>
            </a:r>
            <a:br>
              <a:rPr lang="en-US" sz="2400" smtClean="0">
                <a:solidFill>
                  <a:srgbClr val="000000"/>
                </a:solidFill>
                <a:latin typeface="Arial Narrow"/>
              </a:rPr>
            </a:br>
            <a:r>
              <a:rPr lang="en-US" sz="3200" smtClean="0"/>
              <a:t>Give-and-Take Mindsets</a:t>
            </a:r>
            <a:endParaRPr lang="en-US" sz="3200" dirty="0" smtClean="0"/>
          </a:p>
        </p:txBody>
      </p:sp>
      <p:sp>
        <p:nvSpPr>
          <p:cNvPr id="30724" name="Rectangle 3"/>
          <p:cNvSpPr>
            <a:spLocks noChangeArrowheads="1"/>
          </p:cNvSpPr>
          <p:nvPr/>
        </p:nvSpPr>
        <p:spPr bwMode="auto">
          <a:xfrm>
            <a:off x="2133600" y="2562225"/>
            <a:ext cx="2514600" cy="1676400"/>
          </a:xfrm>
          <a:prstGeom prst="rect">
            <a:avLst/>
          </a:prstGeom>
          <a:noFill/>
          <a:ln w="28575">
            <a:solidFill>
              <a:srgbClr val="000000"/>
            </a:solidFill>
            <a:miter lim="800000"/>
            <a:headEnd/>
            <a:tailEnd/>
          </a:ln>
        </p:spPr>
        <p:txBody>
          <a:bodyPr wrap="none" anchor="ctr"/>
          <a:lstStyle/>
          <a:p>
            <a:endParaRPr lang="en-US"/>
          </a:p>
        </p:txBody>
      </p:sp>
      <p:sp>
        <p:nvSpPr>
          <p:cNvPr id="32" name="Rectangle 3"/>
          <p:cNvSpPr>
            <a:spLocks noChangeArrowheads="1"/>
          </p:cNvSpPr>
          <p:nvPr/>
        </p:nvSpPr>
        <p:spPr bwMode="auto">
          <a:xfrm>
            <a:off x="4648200" y="2562225"/>
            <a:ext cx="2514600" cy="1676400"/>
          </a:xfrm>
          <a:prstGeom prst="rect">
            <a:avLst/>
          </a:prstGeom>
          <a:noFill/>
          <a:ln w="28575">
            <a:solidFill>
              <a:srgbClr val="000000"/>
            </a:solidFill>
            <a:miter lim="800000"/>
            <a:headEnd/>
            <a:tailEnd/>
          </a:ln>
        </p:spPr>
        <p:txBody>
          <a:bodyPr wrap="none" anchor="ctr"/>
          <a:lstStyle/>
          <a:p>
            <a:endParaRPr lang="en-US"/>
          </a:p>
        </p:txBody>
      </p:sp>
      <p:sp>
        <p:nvSpPr>
          <p:cNvPr id="33" name="Rectangle 3"/>
          <p:cNvSpPr>
            <a:spLocks noChangeArrowheads="1"/>
          </p:cNvSpPr>
          <p:nvPr/>
        </p:nvSpPr>
        <p:spPr bwMode="auto">
          <a:xfrm>
            <a:off x="2133600" y="4238625"/>
            <a:ext cx="2514600" cy="1676400"/>
          </a:xfrm>
          <a:prstGeom prst="rect">
            <a:avLst/>
          </a:prstGeom>
          <a:noFill/>
          <a:ln w="28575">
            <a:solidFill>
              <a:srgbClr val="000000"/>
            </a:solidFill>
            <a:miter lim="800000"/>
            <a:headEnd/>
            <a:tailEnd/>
          </a:ln>
        </p:spPr>
        <p:txBody>
          <a:bodyPr wrap="none" anchor="ctr"/>
          <a:lstStyle/>
          <a:p>
            <a:endParaRPr lang="en-US"/>
          </a:p>
        </p:txBody>
      </p:sp>
      <p:sp>
        <p:nvSpPr>
          <p:cNvPr id="34" name="Rectangle 3"/>
          <p:cNvSpPr>
            <a:spLocks noChangeArrowheads="1"/>
          </p:cNvSpPr>
          <p:nvPr/>
        </p:nvSpPr>
        <p:spPr bwMode="auto">
          <a:xfrm>
            <a:off x="4648200" y="4238625"/>
            <a:ext cx="2514600" cy="1676400"/>
          </a:xfrm>
          <a:prstGeom prst="rect">
            <a:avLst/>
          </a:prstGeom>
          <a:noFill/>
          <a:ln w="28575">
            <a:solidFill>
              <a:srgbClr val="000000"/>
            </a:solidFill>
            <a:miter lim="800000"/>
            <a:headEnd/>
            <a:tailEnd/>
          </a:ln>
        </p:spPr>
        <p:txBody>
          <a:bodyPr wrap="none" anchor="ctr"/>
          <a:lstStyle/>
          <a:p>
            <a:endParaRPr lang="en-US"/>
          </a:p>
        </p:txBody>
      </p:sp>
      <p:sp>
        <p:nvSpPr>
          <p:cNvPr id="37" name="Left-Right Arrow 36"/>
          <p:cNvSpPr/>
          <p:nvPr/>
        </p:nvSpPr>
        <p:spPr bwMode="auto">
          <a:xfrm>
            <a:off x="2514600" y="2182818"/>
            <a:ext cx="4262440" cy="320040"/>
          </a:xfrm>
          <a:prstGeom prst="leftRightArrow">
            <a:avLst>
              <a:gd name="adj1" fmla="val 54332"/>
              <a:gd name="adj2" fmla="val 50000"/>
            </a:avLst>
          </a:prstGeom>
          <a:solidFill>
            <a:srgbClr val="000000">
              <a:alpha val="15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p>
        </p:txBody>
      </p:sp>
      <p:sp>
        <p:nvSpPr>
          <p:cNvPr id="30735" name="Rectangle 14"/>
          <p:cNvSpPr>
            <a:spLocks noChangeArrowheads="1"/>
          </p:cNvSpPr>
          <p:nvPr/>
        </p:nvSpPr>
        <p:spPr bwMode="auto">
          <a:xfrm>
            <a:off x="3079787" y="2206625"/>
            <a:ext cx="3136827" cy="304800"/>
          </a:xfrm>
          <a:prstGeom prst="rect">
            <a:avLst/>
          </a:prstGeom>
          <a:noFill/>
          <a:ln w="9525">
            <a:noFill/>
            <a:miter lim="800000"/>
            <a:headEnd/>
            <a:tailEnd/>
          </a:ln>
        </p:spPr>
        <p:txBody>
          <a:bodyPr lIns="0" tIns="0" rIns="0" bIns="0" anchor="ctr" anchorCtr="0"/>
          <a:lstStyle/>
          <a:p>
            <a:pPr algn="ctr" eaLnBrk="1" hangingPunct="1">
              <a:lnSpc>
                <a:spcPct val="85000"/>
              </a:lnSpc>
              <a:spcBef>
                <a:spcPct val="45000"/>
              </a:spcBef>
              <a:buClr>
                <a:srgbClr val="000000"/>
              </a:buClr>
              <a:buSzPct val="120000"/>
            </a:pPr>
            <a:r>
              <a:rPr lang="en-US" sz="2000" b="0" dirty="0" smtClean="0">
                <a:latin typeface="Arial Narrow" pitchFamily="34" charset="0"/>
              </a:rPr>
              <a:t>Take</a:t>
            </a:r>
            <a:endParaRPr lang="en-US" sz="2000" b="0" dirty="0">
              <a:latin typeface="Arial Narrow" pitchFamily="34" charset="0"/>
            </a:endParaRPr>
          </a:p>
        </p:txBody>
      </p:sp>
      <p:sp>
        <p:nvSpPr>
          <p:cNvPr id="38" name="Oval 37"/>
          <p:cNvSpPr/>
          <p:nvPr/>
        </p:nvSpPr>
        <p:spPr bwMode="auto">
          <a:xfrm>
            <a:off x="2214122" y="2219835"/>
            <a:ext cx="228600" cy="228600"/>
          </a:xfrm>
          <a:prstGeom prst="ellipse">
            <a:avLst/>
          </a:prstGeom>
          <a:solidFill>
            <a:srgbClr val="000000"/>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40" name="Rectangle 14"/>
          <p:cNvSpPr>
            <a:spLocks noChangeArrowheads="1"/>
          </p:cNvSpPr>
          <p:nvPr/>
        </p:nvSpPr>
        <p:spPr bwMode="auto">
          <a:xfrm>
            <a:off x="2146226" y="2181225"/>
            <a:ext cx="368374" cy="304800"/>
          </a:xfrm>
          <a:prstGeom prst="rect">
            <a:avLst/>
          </a:prstGeom>
          <a:noFill/>
          <a:ln w="9525">
            <a:noFill/>
            <a:miter lim="800000"/>
            <a:headEnd/>
            <a:tailEnd/>
          </a:ln>
        </p:spPr>
        <p:txBody>
          <a:bodyPr lIns="0" tIns="0" rIns="0" bIns="0" anchor="ctr" anchorCtr="0"/>
          <a:lstStyle/>
          <a:p>
            <a:pPr algn="ctr" eaLnBrk="1" hangingPunct="1">
              <a:lnSpc>
                <a:spcPct val="85000"/>
              </a:lnSpc>
              <a:spcBef>
                <a:spcPct val="45000"/>
              </a:spcBef>
              <a:buClr>
                <a:srgbClr val="000000"/>
              </a:buClr>
              <a:buSzPct val="120000"/>
            </a:pPr>
            <a:r>
              <a:rPr lang="en-US" b="0" dirty="0" smtClean="0">
                <a:solidFill>
                  <a:schemeClr val="bg1"/>
                </a:solidFill>
                <a:latin typeface="Arial Narrow" pitchFamily="34" charset="0"/>
              </a:rPr>
              <a:t>-</a:t>
            </a:r>
            <a:endParaRPr lang="en-US" b="1" dirty="0">
              <a:solidFill>
                <a:schemeClr val="bg1"/>
              </a:solidFill>
              <a:latin typeface="Arial Narrow" pitchFamily="34" charset="0"/>
            </a:endParaRPr>
          </a:p>
        </p:txBody>
      </p:sp>
      <p:sp>
        <p:nvSpPr>
          <p:cNvPr id="41" name="Oval 40"/>
          <p:cNvSpPr/>
          <p:nvPr/>
        </p:nvSpPr>
        <p:spPr bwMode="auto">
          <a:xfrm>
            <a:off x="6868672" y="2219835"/>
            <a:ext cx="228600" cy="228600"/>
          </a:xfrm>
          <a:prstGeom prst="ellipse">
            <a:avLst/>
          </a:prstGeom>
          <a:solidFill>
            <a:srgbClr val="000000"/>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42" name="Rectangle 14"/>
          <p:cNvSpPr>
            <a:spLocks noChangeArrowheads="1"/>
          </p:cNvSpPr>
          <p:nvPr/>
        </p:nvSpPr>
        <p:spPr bwMode="auto">
          <a:xfrm>
            <a:off x="6794426" y="2181225"/>
            <a:ext cx="368374" cy="304800"/>
          </a:xfrm>
          <a:prstGeom prst="rect">
            <a:avLst/>
          </a:prstGeom>
          <a:noFill/>
          <a:ln w="9525">
            <a:noFill/>
            <a:miter lim="800000"/>
            <a:headEnd/>
            <a:tailEnd/>
          </a:ln>
        </p:spPr>
        <p:txBody>
          <a:bodyPr lIns="0" tIns="0" rIns="0" bIns="0" anchor="ctr" anchorCtr="0"/>
          <a:lstStyle/>
          <a:p>
            <a:pPr algn="ctr" eaLnBrk="1" hangingPunct="1">
              <a:lnSpc>
                <a:spcPct val="85000"/>
              </a:lnSpc>
              <a:spcBef>
                <a:spcPct val="45000"/>
              </a:spcBef>
              <a:buClr>
                <a:srgbClr val="000000"/>
              </a:buClr>
              <a:buSzPct val="120000"/>
            </a:pPr>
            <a:r>
              <a:rPr lang="en-US" b="0" dirty="0" smtClean="0">
                <a:solidFill>
                  <a:schemeClr val="bg1"/>
                </a:solidFill>
                <a:latin typeface="Arial Narrow" pitchFamily="34" charset="0"/>
              </a:rPr>
              <a:t>+</a:t>
            </a:r>
            <a:endParaRPr lang="en-US" b="0" dirty="0">
              <a:solidFill>
                <a:schemeClr val="bg1"/>
              </a:solidFill>
              <a:latin typeface="Arial Narrow" pitchFamily="34" charset="0"/>
            </a:endParaRPr>
          </a:p>
        </p:txBody>
      </p:sp>
      <p:sp>
        <p:nvSpPr>
          <p:cNvPr id="43" name="Left-Right Arrow 42"/>
          <p:cNvSpPr/>
          <p:nvPr/>
        </p:nvSpPr>
        <p:spPr bwMode="auto">
          <a:xfrm rot="16200000">
            <a:off x="567690" y="4162425"/>
            <a:ext cx="2670810" cy="320040"/>
          </a:xfrm>
          <a:prstGeom prst="leftRightArrow">
            <a:avLst>
              <a:gd name="adj1" fmla="val 54332"/>
              <a:gd name="adj2" fmla="val 50000"/>
            </a:avLst>
          </a:prstGeom>
          <a:solidFill>
            <a:srgbClr val="000000">
              <a:alpha val="15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p>
        </p:txBody>
      </p:sp>
      <p:sp>
        <p:nvSpPr>
          <p:cNvPr id="36" name="Rectangle 14"/>
          <p:cNvSpPr>
            <a:spLocks noChangeArrowheads="1"/>
          </p:cNvSpPr>
          <p:nvPr/>
        </p:nvSpPr>
        <p:spPr bwMode="auto">
          <a:xfrm rot="16200000">
            <a:off x="847726" y="4162425"/>
            <a:ext cx="2133598" cy="304800"/>
          </a:xfrm>
          <a:prstGeom prst="rect">
            <a:avLst/>
          </a:prstGeom>
          <a:noFill/>
          <a:ln w="9525">
            <a:noFill/>
            <a:miter lim="800000"/>
            <a:headEnd/>
            <a:tailEnd/>
          </a:ln>
        </p:spPr>
        <p:txBody>
          <a:bodyPr lIns="0" tIns="0" rIns="0" bIns="0" anchor="ctr" anchorCtr="0"/>
          <a:lstStyle/>
          <a:p>
            <a:pPr algn="ctr" eaLnBrk="1" hangingPunct="1">
              <a:lnSpc>
                <a:spcPct val="85000"/>
              </a:lnSpc>
              <a:spcBef>
                <a:spcPct val="45000"/>
              </a:spcBef>
              <a:buClr>
                <a:srgbClr val="000000"/>
              </a:buClr>
              <a:buSzPct val="120000"/>
            </a:pPr>
            <a:r>
              <a:rPr lang="en-US" sz="2000" b="0" dirty="0" smtClean="0">
                <a:latin typeface="Arial Narrow" pitchFamily="34" charset="0"/>
              </a:rPr>
              <a:t>Give</a:t>
            </a:r>
            <a:endParaRPr lang="en-US" sz="2000" b="0" dirty="0">
              <a:latin typeface="Arial Narrow" pitchFamily="34" charset="0"/>
            </a:endParaRPr>
          </a:p>
        </p:txBody>
      </p:sp>
      <p:sp>
        <p:nvSpPr>
          <p:cNvPr id="46" name="Oval 45"/>
          <p:cNvSpPr/>
          <p:nvPr/>
        </p:nvSpPr>
        <p:spPr bwMode="auto">
          <a:xfrm>
            <a:off x="1801446" y="5725035"/>
            <a:ext cx="228600" cy="228600"/>
          </a:xfrm>
          <a:prstGeom prst="ellipse">
            <a:avLst/>
          </a:prstGeom>
          <a:solidFill>
            <a:srgbClr val="000000"/>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47" name="Rectangle 14"/>
          <p:cNvSpPr>
            <a:spLocks noChangeArrowheads="1"/>
          </p:cNvSpPr>
          <p:nvPr/>
        </p:nvSpPr>
        <p:spPr bwMode="auto">
          <a:xfrm>
            <a:off x="1733550" y="5686425"/>
            <a:ext cx="368374" cy="304800"/>
          </a:xfrm>
          <a:prstGeom prst="rect">
            <a:avLst/>
          </a:prstGeom>
          <a:noFill/>
          <a:ln w="9525">
            <a:noFill/>
            <a:miter lim="800000"/>
            <a:headEnd/>
            <a:tailEnd/>
          </a:ln>
        </p:spPr>
        <p:txBody>
          <a:bodyPr lIns="0" tIns="0" rIns="0" bIns="0" anchor="ctr" anchorCtr="0"/>
          <a:lstStyle/>
          <a:p>
            <a:pPr algn="ctr" eaLnBrk="1" hangingPunct="1">
              <a:lnSpc>
                <a:spcPct val="85000"/>
              </a:lnSpc>
              <a:spcBef>
                <a:spcPct val="45000"/>
              </a:spcBef>
              <a:buClr>
                <a:srgbClr val="000000"/>
              </a:buClr>
              <a:buSzPct val="120000"/>
            </a:pPr>
            <a:r>
              <a:rPr lang="en-US" b="0" dirty="0" smtClean="0">
                <a:solidFill>
                  <a:schemeClr val="bg1"/>
                </a:solidFill>
                <a:latin typeface="Arial Narrow" pitchFamily="34" charset="0"/>
              </a:rPr>
              <a:t>-</a:t>
            </a:r>
            <a:endParaRPr lang="en-US" b="1" dirty="0">
              <a:solidFill>
                <a:schemeClr val="bg1"/>
              </a:solidFill>
              <a:latin typeface="Arial Narrow" pitchFamily="34" charset="0"/>
            </a:endParaRPr>
          </a:p>
        </p:txBody>
      </p:sp>
      <p:sp>
        <p:nvSpPr>
          <p:cNvPr id="50" name="Oval 49"/>
          <p:cNvSpPr/>
          <p:nvPr/>
        </p:nvSpPr>
        <p:spPr bwMode="auto">
          <a:xfrm>
            <a:off x="1788746" y="2677035"/>
            <a:ext cx="228600" cy="228600"/>
          </a:xfrm>
          <a:prstGeom prst="ellipse">
            <a:avLst/>
          </a:prstGeom>
          <a:solidFill>
            <a:srgbClr val="000000"/>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51" name="Rectangle 14"/>
          <p:cNvSpPr>
            <a:spLocks noChangeArrowheads="1"/>
          </p:cNvSpPr>
          <p:nvPr/>
        </p:nvSpPr>
        <p:spPr bwMode="auto">
          <a:xfrm>
            <a:off x="1714500" y="2638425"/>
            <a:ext cx="368374" cy="304800"/>
          </a:xfrm>
          <a:prstGeom prst="rect">
            <a:avLst/>
          </a:prstGeom>
          <a:noFill/>
          <a:ln w="9525">
            <a:noFill/>
            <a:miter lim="800000"/>
            <a:headEnd/>
            <a:tailEnd/>
          </a:ln>
        </p:spPr>
        <p:txBody>
          <a:bodyPr lIns="0" tIns="0" rIns="0" bIns="0" anchor="ctr" anchorCtr="0"/>
          <a:lstStyle/>
          <a:p>
            <a:pPr algn="ctr" eaLnBrk="1" hangingPunct="1">
              <a:lnSpc>
                <a:spcPct val="85000"/>
              </a:lnSpc>
              <a:spcBef>
                <a:spcPct val="45000"/>
              </a:spcBef>
              <a:buClr>
                <a:srgbClr val="000000"/>
              </a:buClr>
              <a:buSzPct val="120000"/>
            </a:pPr>
            <a:r>
              <a:rPr lang="en-US" b="0" dirty="0" smtClean="0">
                <a:solidFill>
                  <a:schemeClr val="bg1"/>
                </a:solidFill>
                <a:latin typeface="Arial Narrow" pitchFamily="34" charset="0"/>
              </a:rPr>
              <a:t>+</a:t>
            </a:r>
            <a:endParaRPr lang="en-US" b="0" dirty="0">
              <a:solidFill>
                <a:schemeClr val="bg1"/>
              </a:solidFill>
              <a:latin typeface="Arial Narrow" pitchFamily="34" charset="0"/>
            </a:endParaRPr>
          </a:p>
        </p:txBody>
      </p:sp>
      <p:sp>
        <p:nvSpPr>
          <p:cNvPr id="52" name="Rectangle 51"/>
          <p:cNvSpPr>
            <a:spLocks noChangeArrowheads="1"/>
          </p:cNvSpPr>
          <p:nvPr/>
        </p:nvSpPr>
        <p:spPr bwMode="auto">
          <a:xfrm>
            <a:off x="2455069" y="3133726"/>
            <a:ext cx="1871663" cy="533398"/>
          </a:xfrm>
          <a:prstGeom prst="rect">
            <a:avLst/>
          </a:prstGeom>
          <a:noFill/>
          <a:ln w="28575">
            <a:noFill/>
            <a:miter lim="800000"/>
            <a:headEnd/>
            <a:tailEnd/>
          </a:ln>
          <a:effectLst/>
        </p:spPr>
        <p:txBody>
          <a:bodyPr wrap="square" anchor="ctr"/>
          <a:lstStyle/>
          <a:p>
            <a:pPr algn="ctr">
              <a:lnSpc>
                <a:spcPct val="90000"/>
              </a:lnSpc>
            </a:pPr>
            <a:r>
              <a:rPr lang="en-US" b="1" dirty="0" smtClean="0">
                <a:solidFill>
                  <a:srgbClr val="000000"/>
                </a:solidFill>
              </a:rPr>
              <a:t>Martyr</a:t>
            </a:r>
            <a:endParaRPr lang="en-US" b="1" dirty="0">
              <a:solidFill>
                <a:srgbClr val="000000"/>
              </a:solidFill>
            </a:endParaRPr>
          </a:p>
        </p:txBody>
      </p:sp>
      <p:sp>
        <p:nvSpPr>
          <p:cNvPr id="58" name="Rectangle 57"/>
          <p:cNvSpPr>
            <a:spLocks noChangeArrowheads="1"/>
          </p:cNvSpPr>
          <p:nvPr/>
        </p:nvSpPr>
        <p:spPr bwMode="auto">
          <a:xfrm>
            <a:off x="4953000" y="3133726"/>
            <a:ext cx="1871663" cy="533398"/>
          </a:xfrm>
          <a:prstGeom prst="rect">
            <a:avLst/>
          </a:prstGeom>
          <a:noFill/>
          <a:ln w="28575">
            <a:noFill/>
            <a:miter lim="800000"/>
            <a:headEnd/>
            <a:tailEnd/>
          </a:ln>
          <a:effectLst/>
        </p:spPr>
        <p:txBody>
          <a:bodyPr wrap="square" anchor="ctr"/>
          <a:lstStyle/>
          <a:p>
            <a:pPr algn="ctr">
              <a:lnSpc>
                <a:spcPct val="90000"/>
              </a:lnSpc>
            </a:pPr>
            <a:r>
              <a:rPr lang="en-US" b="1" dirty="0" smtClean="0">
                <a:solidFill>
                  <a:srgbClr val="000000"/>
                </a:solidFill>
              </a:rPr>
              <a:t>Masterful</a:t>
            </a:r>
            <a:endParaRPr lang="en-US" b="1" dirty="0">
              <a:solidFill>
                <a:srgbClr val="000000"/>
              </a:solidFill>
            </a:endParaRPr>
          </a:p>
        </p:txBody>
      </p:sp>
      <p:sp>
        <p:nvSpPr>
          <p:cNvPr id="73" name="Rectangle 72"/>
          <p:cNvSpPr>
            <a:spLocks noChangeArrowheads="1"/>
          </p:cNvSpPr>
          <p:nvPr/>
        </p:nvSpPr>
        <p:spPr bwMode="auto">
          <a:xfrm>
            <a:off x="2286001" y="4772027"/>
            <a:ext cx="2209800" cy="533398"/>
          </a:xfrm>
          <a:prstGeom prst="rect">
            <a:avLst/>
          </a:prstGeom>
          <a:noFill/>
          <a:ln w="28575">
            <a:noFill/>
            <a:miter lim="800000"/>
            <a:headEnd/>
            <a:tailEnd/>
          </a:ln>
          <a:effectLst/>
        </p:spPr>
        <p:txBody>
          <a:bodyPr wrap="square" anchor="ctr"/>
          <a:lstStyle/>
          <a:p>
            <a:pPr algn="ctr">
              <a:lnSpc>
                <a:spcPct val="90000"/>
              </a:lnSpc>
            </a:pPr>
            <a:r>
              <a:rPr lang="en-US" b="1" dirty="0" smtClean="0">
                <a:solidFill>
                  <a:srgbClr val="000000"/>
                </a:solidFill>
              </a:rPr>
              <a:t>Modest</a:t>
            </a:r>
            <a:endParaRPr lang="en-US" b="1" dirty="0">
              <a:solidFill>
                <a:srgbClr val="000000"/>
              </a:solidFill>
            </a:endParaRPr>
          </a:p>
        </p:txBody>
      </p:sp>
      <p:sp>
        <p:nvSpPr>
          <p:cNvPr id="74" name="Rectangle 73"/>
          <p:cNvSpPr>
            <a:spLocks noChangeArrowheads="1"/>
          </p:cNvSpPr>
          <p:nvPr/>
        </p:nvSpPr>
        <p:spPr bwMode="auto">
          <a:xfrm>
            <a:off x="4953000" y="4772027"/>
            <a:ext cx="1871663" cy="533398"/>
          </a:xfrm>
          <a:prstGeom prst="rect">
            <a:avLst/>
          </a:prstGeom>
          <a:noFill/>
          <a:ln w="28575">
            <a:noFill/>
            <a:miter lim="800000"/>
            <a:headEnd/>
            <a:tailEnd/>
          </a:ln>
          <a:effectLst/>
        </p:spPr>
        <p:txBody>
          <a:bodyPr wrap="square" anchor="ctr"/>
          <a:lstStyle/>
          <a:p>
            <a:pPr algn="ctr">
              <a:lnSpc>
                <a:spcPct val="90000"/>
              </a:lnSpc>
            </a:pPr>
            <a:r>
              <a:rPr lang="en-US" b="1" dirty="0" smtClean="0">
                <a:solidFill>
                  <a:srgbClr val="000000"/>
                </a:solidFill>
              </a:rPr>
              <a:t>Machiavellian</a:t>
            </a:r>
            <a:endParaRPr lang="en-US" b="1" dirty="0">
              <a:solidFill>
                <a:srgbClr val="000000"/>
              </a:solidFill>
            </a:endParaRPr>
          </a:p>
        </p:txBody>
      </p:sp>
      <p:sp>
        <p:nvSpPr>
          <p:cNvPr id="27" name="Rectangle 14"/>
          <p:cNvSpPr>
            <a:spLocks noChangeArrowheads="1"/>
          </p:cNvSpPr>
          <p:nvPr/>
        </p:nvSpPr>
        <p:spPr bwMode="auto">
          <a:xfrm>
            <a:off x="1905000" y="1600200"/>
            <a:ext cx="5181600" cy="1981200"/>
          </a:xfrm>
          <a:prstGeom prst="rect">
            <a:avLst/>
          </a:prstGeom>
          <a:noFill/>
          <a:ln w="9525">
            <a:noFill/>
            <a:miter lim="800000"/>
            <a:headEnd/>
            <a:tailEnd/>
          </a:ln>
        </p:spPr>
        <p:txBody>
          <a:bodyPr lIns="0" tIns="0" rIns="0" bIns="0" anchor="ctr" anchorCtr="0">
            <a:prstTxWarp prst="textArchUp">
              <a:avLst/>
            </a:prstTxWarp>
          </a:bodyPr>
          <a:lstStyle/>
          <a:p>
            <a:pPr algn="ctr" eaLnBrk="1" hangingPunct="1">
              <a:lnSpc>
                <a:spcPct val="85000"/>
              </a:lnSpc>
              <a:spcBef>
                <a:spcPct val="45000"/>
              </a:spcBef>
              <a:buClr>
                <a:srgbClr val="000000"/>
              </a:buClr>
              <a:buSzPct val="120000"/>
            </a:pPr>
            <a:r>
              <a:rPr lang="en-US" sz="1800" b="0" dirty="0" smtClean="0">
                <a:latin typeface="Arial Narrow" pitchFamily="34" charset="0"/>
              </a:rPr>
              <a:t>Ethical base: good for the o</a:t>
            </a:r>
            <a:r>
              <a:rPr lang="en-US" sz="1800" dirty="0" smtClean="0"/>
              <a:t>rganization?</a:t>
            </a:r>
            <a:endParaRPr lang="en-US" sz="1800" b="0" dirty="0">
              <a:latin typeface="Arial Narrow" pitchFamily="34" charset="0"/>
            </a:endParaRPr>
          </a:p>
        </p:txBody>
      </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5_Peak Performance Consulting Group">
  <a:themeElements>
    <a:clrScheme name="5_Peak Performance Consulting Group 8">
      <a:dk1>
        <a:srgbClr val="000000"/>
      </a:dk1>
      <a:lt1>
        <a:srgbClr val="FFFFFF"/>
      </a:lt1>
      <a:dk2>
        <a:srgbClr val="133D3B"/>
      </a:dk2>
      <a:lt2>
        <a:srgbClr val="000000"/>
      </a:lt2>
      <a:accent1>
        <a:srgbClr val="4971B7"/>
      </a:accent1>
      <a:accent2>
        <a:srgbClr val="8D9FD1"/>
      </a:accent2>
      <a:accent3>
        <a:srgbClr val="AAAFAF"/>
      </a:accent3>
      <a:accent4>
        <a:srgbClr val="DADADA"/>
      </a:accent4>
      <a:accent5>
        <a:srgbClr val="B1BBD8"/>
      </a:accent5>
      <a:accent6>
        <a:srgbClr val="7F90BD"/>
      </a:accent6>
      <a:hlink>
        <a:srgbClr val="30AE72"/>
      </a:hlink>
      <a:folHlink>
        <a:srgbClr val="969696"/>
      </a:folHlink>
    </a:clrScheme>
    <a:fontScheme name="5_Peak Performance Consulting Group">
      <a:majorFont>
        <a:latin typeface="Impact"/>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5_Peak Performance Consulting Grou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5_Peak Performance Consulting Grou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5_Peak Performance Consulting Grou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5_Peak Performance Consulting Grou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5_Peak Performance Consulting Grou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5_Peak Performance Consulting Grou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5_Peak Performance Consulting Grou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5_Peak Performance Consulting Group 8">
        <a:dk1>
          <a:srgbClr val="000000"/>
        </a:dk1>
        <a:lt1>
          <a:srgbClr val="FFFFFF"/>
        </a:lt1>
        <a:dk2>
          <a:srgbClr val="133D3B"/>
        </a:dk2>
        <a:lt2>
          <a:srgbClr val="000000"/>
        </a:lt2>
        <a:accent1>
          <a:srgbClr val="4971B7"/>
        </a:accent1>
        <a:accent2>
          <a:srgbClr val="8D9FD1"/>
        </a:accent2>
        <a:accent3>
          <a:srgbClr val="AAAFAF"/>
        </a:accent3>
        <a:accent4>
          <a:srgbClr val="DADADA"/>
        </a:accent4>
        <a:accent5>
          <a:srgbClr val="B1BBD8"/>
        </a:accent5>
        <a:accent6>
          <a:srgbClr val="7F90BD"/>
        </a:accent6>
        <a:hlink>
          <a:srgbClr val="30AE72"/>
        </a:hlink>
        <a:folHlink>
          <a:srgbClr val="96969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Peak Performance Consulting Group</Template>
  <TotalTime>11952</TotalTime>
  <Words>187</Words>
  <Application>Microsoft Office PowerPoint</Application>
  <PresentationFormat>On-screen Show (4:3)</PresentationFormat>
  <Paragraphs>18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5_Peak Performance Consulting Group</vt:lpstr>
      <vt:lpstr>Rodgers Figure 1.1  Give-and-Take Mindsets</vt:lpstr>
    </vt:vector>
  </TitlesOfParts>
  <Company>Terberg Design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Persuasion &amp; Influence Skills for Project Managers</dc:title>
  <dc:creator>Julie Terberg</dc:creator>
  <cp:lastModifiedBy>Mark Rodgers</cp:lastModifiedBy>
  <cp:revision>324</cp:revision>
  <cp:lastPrinted>1999-08-27T03:09:39Z</cp:lastPrinted>
  <dcterms:created xsi:type="dcterms:W3CDTF">2005-01-15T19:50:55Z</dcterms:created>
  <dcterms:modified xsi:type="dcterms:W3CDTF">2014-05-29T21:02:30Z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000800c832000000000001024120</vt:lpwstr>
  </property>
</Properties>
</file>